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1" r:id="rId2"/>
    <p:sldId id="257" r:id="rId3"/>
    <p:sldId id="258" r:id="rId4"/>
    <p:sldId id="263" r:id="rId5"/>
    <p:sldId id="262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4E74"/>
    <a:srgbClr val="033744"/>
    <a:srgbClr val="3D6D91"/>
    <a:srgbClr val="6EA2C5"/>
    <a:srgbClr val="7FB7DC"/>
    <a:srgbClr val="AED0E1"/>
    <a:srgbClr val="264A66"/>
    <a:srgbClr val="2E587A"/>
    <a:srgbClr val="4C92CD"/>
    <a:srgbClr val="125D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E97E14-B441-4198-84FE-B8091E327AE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086B57-537E-4E91-99D0-B51ECE7455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724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4277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91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D8FF5FE7-DA78-41C8-9892-6D30F7CCA1C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잘린 한쪽 모서리 23">
            <a:extLst>
              <a:ext uri="{FF2B5EF4-FFF2-40B4-BE49-F238E27FC236}">
                <a16:creationId xmlns:a16="http://schemas.microsoft.com/office/drawing/2014/main" id="{1C02F36E-73AA-4184-BA83-C431D1D1CA5F}"/>
              </a:ext>
            </a:extLst>
          </p:cNvPr>
          <p:cNvSpPr/>
          <p:nvPr/>
        </p:nvSpPr>
        <p:spPr>
          <a:xfrm flipV="1">
            <a:off x="0" y="-2"/>
            <a:ext cx="8153400" cy="4305301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rgbClr val="DB6413"/>
          </a:solidFill>
          <a:ln>
            <a:noFill/>
          </a:ln>
          <a:effectLst>
            <a:outerShdw blurRad="50800" dist="203200" dir="5400000" algn="t" rotWithShape="0">
              <a:prstClr val="black">
                <a:alpha val="6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7C5D8C9-CEDB-4325-8347-D4438A98B491}"/>
              </a:ext>
            </a:extLst>
          </p:cNvPr>
          <p:cNvSpPr txBox="1"/>
          <p:nvPr/>
        </p:nvSpPr>
        <p:spPr>
          <a:xfrm>
            <a:off x="171449" y="2200578"/>
            <a:ext cx="46577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피싱훅 </a:t>
            </a:r>
            <a:endParaRPr lang="en-US" altLang="ko-KR" sz="3200" b="1" dirty="0">
              <a:solidFill>
                <a:schemeClr val="bg1"/>
              </a:solidFill>
            </a:endParaRPr>
          </a:p>
          <a:p>
            <a:r>
              <a:rPr lang="en-US" altLang="ko-KR" sz="3200" b="1" dirty="0">
                <a:solidFill>
                  <a:schemeClr val="bg1"/>
                </a:solidFill>
              </a:rPr>
              <a:t>BM </a:t>
            </a:r>
            <a:r>
              <a:rPr lang="ko-KR" altLang="en-US" sz="3200" b="1" dirty="0">
                <a:solidFill>
                  <a:schemeClr val="bg1"/>
                </a:solidFill>
              </a:rPr>
              <a:t>개선안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5716E80A-493B-42E5-9267-48471FDF3721}"/>
              </a:ext>
            </a:extLst>
          </p:cNvPr>
          <p:cNvSpPr/>
          <p:nvPr/>
        </p:nvSpPr>
        <p:spPr>
          <a:xfrm>
            <a:off x="266699" y="321945"/>
            <a:ext cx="533400" cy="533400"/>
          </a:xfrm>
          <a:prstGeom prst="ellips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6117385-98D3-458F-986B-A6E964E300D7}"/>
              </a:ext>
            </a:extLst>
          </p:cNvPr>
          <p:cNvSpPr/>
          <p:nvPr/>
        </p:nvSpPr>
        <p:spPr>
          <a:xfrm>
            <a:off x="171449" y="226695"/>
            <a:ext cx="723900" cy="723900"/>
          </a:xfrm>
          <a:prstGeom prst="ellips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E307ADF-D988-4734-961C-DA2C48F746C4}"/>
              </a:ext>
            </a:extLst>
          </p:cNvPr>
          <p:cNvSpPr/>
          <p:nvPr/>
        </p:nvSpPr>
        <p:spPr>
          <a:xfrm>
            <a:off x="419099" y="474345"/>
            <a:ext cx="228600" cy="228600"/>
          </a:xfrm>
          <a:prstGeom prst="ellipse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38A649C-A0A9-4FD4-BCB7-C0A22E445152}"/>
              </a:ext>
            </a:extLst>
          </p:cNvPr>
          <p:cNvSpPr/>
          <p:nvPr/>
        </p:nvSpPr>
        <p:spPr>
          <a:xfrm>
            <a:off x="2549616" y="590550"/>
            <a:ext cx="1286512" cy="1286512"/>
          </a:xfrm>
          <a:prstGeom prst="ellips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7FA419B6-A88D-4C7C-9BF0-D6BCCA15CCBD}"/>
              </a:ext>
            </a:extLst>
          </p:cNvPr>
          <p:cNvSpPr/>
          <p:nvPr/>
        </p:nvSpPr>
        <p:spPr>
          <a:xfrm>
            <a:off x="2708359" y="749293"/>
            <a:ext cx="969026" cy="969026"/>
          </a:xfrm>
          <a:prstGeom prst="ellipse">
            <a:avLst/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EDC0F8E0-4418-4B9C-B488-007A6C9A8921}"/>
              </a:ext>
            </a:extLst>
          </p:cNvPr>
          <p:cNvSpPr/>
          <p:nvPr/>
        </p:nvSpPr>
        <p:spPr>
          <a:xfrm>
            <a:off x="1295029" y="1611366"/>
            <a:ext cx="427454" cy="427454"/>
          </a:xfrm>
          <a:prstGeom prst="ellips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E20C7F2-227B-4604-B61C-21DE5B138219}"/>
              </a:ext>
            </a:extLst>
          </p:cNvPr>
          <p:cNvSpPr/>
          <p:nvPr/>
        </p:nvSpPr>
        <p:spPr>
          <a:xfrm>
            <a:off x="1347773" y="1664110"/>
            <a:ext cx="321966" cy="321966"/>
          </a:xfrm>
          <a:prstGeom prst="ellipse">
            <a:avLst/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863546-FD4B-4429-9433-A04279C1F49D}"/>
              </a:ext>
            </a:extLst>
          </p:cNvPr>
          <p:cNvSpPr txBox="1"/>
          <p:nvPr/>
        </p:nvSpPr>
        <p:spPr>
          <a:xfrm>
            <a:off x="4629150" y="4074467"/>
            <a:ext cx="18097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>
                <a:solidFill>
                  <a:schemeClr val="bg1"/>
                </a:solidFill>
              </a:rPr>
              <a:t>201713032 </a:t>
            </a:r>
            <a:r>
              <a:rPr lang="ko-KR" altLang="en-US" sz="900" b="1" dirty="0">
                <a:solidFill>
                  <a:schemeClr val="bg1"/>
                </a:solidFill>
              </a:rPr>
              <a:t>양건일</a:t>
            </a:r>
          </a:p>
        </p:txBody>
      </p:sp>
    </p:spTree>
    <p:extLst>
      <p:ext uri="{BB962C8B-B14F-4D97-AF65-F5344CB8AC3E}">
        <p14:creationId xmlns:p14="http://schemas.microsoft.com/office/powerpoint/2010/main" val="1680649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96717D14-C5FA-4C59-9210-5DCC922C80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1" r="9721"/>
          <a:stretch/>
        </p:blipFill>
        <p:spPr>
          <a:xfrm>
            <a:off x="0" y="-10340"/>
            <a:ext cx="3437540" cy="6868339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F39AFBA5-F12F-41CF-8125-4C4B7D7E0673}"/>
              </a:ext>
            </a:extLst>
          </p:cNvPr>
          <p:cNvGrpSpPr/>
          <p:nvPr/>
        </p:nvGrpSpPr>
        <p:grpSpPr>
          <a:xfrm>
            <a:off x="5282338" y="2112851"/>
            <a:ext cx="3332942" cy="2632297"/>
            <a:chOff x="5282338" y="2112851"/>
            <a:chExt cx="3332942" cy="263229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F53592E-1A65-4E38-9D96-275E40415E44}"/>
                </a:ext>
              </a:extLst>
            </p:cNvPr>
            <p:cNvSpPr txBox="1"/>
            <p:nvPr/>
          </p:nvSpPr>
          <p:spPr>
            <a:xfrm>
              <a:off x="5333612" y="2112851"/>
              <a:ext cx="32816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/>
                <a:t>게임 내 비즈니스 모델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39664F-EADF-4234-AA84-898FC6884EFB}"/>
                </a:ext>
              </a:extLst>
            </p:cNvPr>
            <p:cNvSpPr txBox="1"/>
            <p:nvPr/>
          </p:nvSpPr>
          <p:spPr>
            <a:xfrm>
              <a:off x="5333612" y="3198167"/>
              <a:ext cx="31726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/>
                <a:t>비즈니스 모델 개선안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6B2B70E-9417-482B-9DB9-79536BC7B4C6}"/>
                </a:ext>
              </a:extLst>
            </p:cNvPr>
            <p:cNvSpPr txBox="1"/>
            <p:nvPr/>
          </p:nvSpPr>
          <p:spPr>
            <a:xfrm>
              <a:off x="5333612" y="4283483"/>
              <a:ext cx="15247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/>
                <a:t>기대 효과</a:t>
              </a: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6DFFC3A-1743-4B53-9BF6-41AD7AC875D9}"/>
                </a:ext>
              </a:extLst>
            </p:cNvPr>
            <p:cNvSpPr/>
            <p:nvPr/>
          </p:nvSpPr>
          <p:spPr>
            <a:xfrm>
              <a:off x="5282338" y="2318046"/>
              <a:ext cx="51274" cy="5127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2A44AC1-B9EC-471B-A936-802C72DCE598}"/>
                </a:ext>
              </a:extLst>
            </p:cNvPr>
            <p:cNvSpPr/>
            <p:nvPr/>
          </p:nvSpPr>
          <p:spPr>
            <a:xfrm>
              <a:off x="5282338" y="3403362"/>
              <a:ext cx="51274" cy="5127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7DD55A2-00DE-41B4-A850-7D50300AEB86}"/>
                </a:ext>
              </a:extLst>
            </p:cNvPr>
            <p:cNvSpPr/>
            <p:nvPr/>
          </p:nvSpPr>
          <p:spPr>
            <a:xfrm>
              <a:off x="5282338" y="4488678"/>
              <a:ext cx="51274" cy="5127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2D50ED-5D59-4687-91A1-689C009A8C1B}"/>
              </a:ext>
            </a:extLst>
          </p:cNvPr>
          <p:cNvSpPr/>
          <p:nvPr/>
        </p:nvSpPr>
        <p:spPr>
          <a:xfrm>
            <a:off x="0" y="0"/>
            <a:ext cx="3437540" cy="685800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5ADB81E-43BA-4380-AA78-4E7CA5EFC656}"/>
              </a:ext>
            </a:extLst>
          </p:cNvPr>
          <p:cNvGrpSpPr/>
          <p:nvPr/>
        </p:nvGrpSpPr>
        <p:grpSpPr>
          <a:xfrm>
            <a:off x="2025354" y="700754"/>
            <a:ext cx="2076628" cy="572569"/>
            <a:chOff x="4623275" y="1350234"/>
            <a:chExt cx="2076628" cy="572569"/>
          </a:xfrm>
          <a:effectLst>
            <a:outerShdw blurRad="50800" dist="63500" dir="5400000" algn="t" rotWithShape="0">
              <a:prstClr val="black">
                <a:alpha val="67000"/>
              </a:prstClr>
            </a:outerShdw>
          </a:effectLst>
        </p:grpSpPr>
        <p:sp>
          <p:nvSpPr>
            <p:cNvPr id="5" name="리본: 위로 기울어짐 4">
              <a:extLst>
                <a:ext uri="{FF2B5EF4-FFF2-40B4-BE49-F238E27FC236}">
                  <a16:creationId xmlns:a16="http://schemas.microsoft.com/office/drawing/2014/main" id="{382A847D-6663-483E-97ED-A297F9D35D1B}"/>
                </a:ext>
              </a:extLst>
            </p:cNvPr>
            <p:cNvSpPr/>
            <p:nvPr/>
          </p:nvSpPr>
          <p:spPr>
            <a:xfrm>
              <a:off x="4623275" y="1350235"/>
              <a:ext cx="2076628" cy="572568"/>
            </a:xfrm>
            <a:prstGeom prst="ribbon2">
              <a:avLst>
                <a:gd name="adj1" fmla="val 0"/>
                <a:gd name="adj2" fmla="val 25000"/>
              </a:avLst>
            </a:prstGeom>
            <a:solidFill>
              <a:srgbClr val="DB64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207E4BC-159A-4B35-B597-94D4CDF8A650}"/>
                </a:ext>
              </a:extLst>
            </p:cNvPr>
            <p:cNvSpPr/>
            <p:nvPr/>
          </p:nvSpPr>
          <p:spPr>
            <a:xfrm>
              <a:off x="4623275" y="1350234"/>
              <a:ext cx="1640792" cy="572569"/>
            </a:xfrm>
            <a:prstGeom prst="rect">
              <a:avLst/>
            </a:prstGeom>
            <a:solidFill>
              <a:srgbClr val="DB64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26722CE-813E-42B9-8D26-DAF46CD057F9}"/>
              </a:ext>
            </a:extLst>
          </p:cNvPr>
          <p:cNvSpPr txBox="1"/>
          <p:nvPr/>
        </p:nvSpPr>
        <p:spPr>
          <a:xfrm>
            <a:off x="2127903" y="708336"/>
            <a:ext cx="20766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C</a:t>
            </a:r>
            <a:r>
              <a:rPr lang="en-US" altLang="ko-KR" sz="2400" b="1" dirty="0">
                <a:solidFill>
                  <a:schemeClr val="bg1"/>
                </a:solidFill>
              </a:rPr>
              <a:t>ontents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094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402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게임 내 비즈니스 모델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A3FE2E-BAFB-4C89-8D51-C6AFB7F618BD}"/>
              </a:ext>
            </a:extLst>
          </p:cNvPr>
          <p:cNvSpPr txBox="1"/>
          <p:nvPr/>
        </p:nvSpPr>
        <p:spPr>
          <a:xfrm>
            <a:off x="4891367" y="2660373"/>
            <a:ext cx="6631537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PC</a:t>
            </a:r>
            <a:r>
              <a:rPr lang="ko-KR" altLang="en-US" b="1" dirty="0"/>
              <a:t>의 성장을 중심으로 </a:t>
            </a:r>
            <a:r>
              <a:rPr lang="en-US" altLang="ko-KR" b="1" dirty="0"/>
              <a:t>BM </a:t>
            </a:r>
            <a:r>
              <a:rPr lang="ko-KR" altLang="en-US" b="1" dirty="0"/>
              <a:t>설계 </a:t>
            </a:r>
            <a:r>
              <a:rPr lang="en-US" altLang="ko-KR" sz="1200" b="1" dirty="0"/>
              <a:t>(Stat = Coin = BM)</a:t>
            </a:r>
          </a:p>
          <a:p>
            <a:pPr marL="285750" indent="-285750" algn="ctr">
              <a:buFontTx/>
              <a:buChar char="-"/>
            </a:pPr>
            <a:endParaRPr lang="en-US" altLang="ko-KR" sz="1200" b="1" dirty="0"/>
          </a:p>
          <a:p>
            <a:pPr marL="285750" indent="-285750" algn="ctr">
              <a:buFontTx/>
              <a:buChar char="-"/>
            </a:pPr>
            <a:endParaRPr lang="en-US" altLang="ko-KR" sz="1200" b="1" dirty="0"/>
          </a:p>
          <a:p>
            <a:pPr algn="ctr"/>
            <a:r>
              <a:rPr lang="ko-KR" altLang="en-US" b="1" dirty="0"/>
              <a:t>광고 시청 유도</a:t>
            </a:r>
            <a:r>
              <a:rPr lang="en-US" altLang="ko-KR" b="1" dirty="0"/>
              <a:t>, </a:t>
            </a:r>
            <a:r>
              <a:rPr lang="ko-KR" altLang="en-US" b="1" dirty="0"/>
              <a:t>빠른 </a:t>
            </a:r>
            <a:r>
              <a:rPr lang="en-US" altLang="ko-KR" b="1" dirty="0"/>
              <a:t>Coin </a:t>
            </a:r>
            <a:r>
              <a:rPr lang="ko-KR" altLang="en-US" b="1" dirty="0"/>
              <a:t>확보를 위한 과금 요소 </a:t>
            </a:r>
            <a:endParaRPr lang="en-US" altLang="ko-KR" b="1" dirty="0"/>
          </a:p>
          <a:p>
            <a:pPr algn="ctr"/>
            <a:endParaRPr lang="en-US" altLang="ko-KR" sz="1200" b="1" dirty="0"/>
          </a:p>
          <a:p>
            <a:pPr algn="ctr"/>
            <a:endParaRPr lang="en-US" altLang="ko-KR" sz="1200" b="1" dirty="0"/>
          </a:p>
          <a:p>
            <a:pPr algn="ctr"/>
            <a:r>
              <a:rPr lang="ko-KR" altLang="en-US" b="1" dirty="0"/>
              <a:t>크게 두 가지 재화가 존재하며</a:t>
            </a:r>
            <a:r>
              <a:rPr lang="en-US" altLang="ko-KR" b="1" dirty="0"/>
              <a:t>, </a:t>
            </a:r>
            <a:r>
              <a:rPr lang="ko-KR" altLang="en-US" b="1" dirty="0"/>
              <a:t>순환 구조는 아래와 같음</a:t>
            </a:r>
            <a:endParaRPr lang="en-US" altLang="ko-KR" b="1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B6160C3-BA2A-4953-AFAC-1D40A699F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2576"/>
            <a:ext cx="4970926" cy="351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40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402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게임 내 비즈니스 모델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A3FE2E-BAFB-4C89-8D51-C6AFB7F618BD}"/>
              </a:ext>
            </a:extLst>
          </p:cNvPr>
          <p:cNvSpPr txBox="1"/>
          <p:nvPr/>
        </p:nvSpPr>
        <p:spPr>
          <a:xfrm>
            <a:off x="2973935" y="1519553"/>
            <a:ext cx="663153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광고 감상 </a:t>
            </a:r>
            <a:r>
              <a:rPr lang="en-US" altLang="ko-KR" sz="2400" b="1" dirty="0"/>
              <a:t>= </a:t>
            </a:r>
            <a:r>
              <a:rPr lang="ko-KR" altLang="en-US" sz="2400" b="1" dirty="0"/>
              <a:t>아이템 및 재화</a:t>
            </a:r>
            <a:endParaRPr lang="en-US" altLang="ko-KR" sz="2400" b="1" dirty="0"/>
          </a:p>
          <a:p>
            <a:pPr algn="ctr"/>
            <a:endParaRPr lang="en-US" altLang="ko-KR" sz="800" b="1" dirty="0"/>
          </a:p>
          <a:p>
            <a:pPr algn="ctr"/>
            <a:r>
              <a:rPr lang="ko-KR" altLang="en-US" b="1" dirty="0"/>
              <a:t>플레이의 흐름이 끊겼을 때</a:t>
            </a:r>
            <a:r>
              <a:rPr lang="en-US" altLang="ko-KR" b="1" dirty="0"/>
              <a:t>, </a:t>
            </a:r>
            <a:r>
              <a:rPr lang="ko-KR" altLang="en-US" b="1" dirty="0"/>
              <a:t>광고 감상을 통해</a:t>
            </a:r>
            <a:endParaRPr lang="en-US" altLang="ko-KR" b="1" dirty="0"/>
          </a:p>
          <a:p>
            <a:pPr algn="ctr"/>
            <a:r>
              <a:rPr lang="ko-KR" altLang="en-US" b="1" dirty="0"/>
              <a:t>다시 게임 플레이 타임 확보 가능</a:t>
            </a:r>
            <a:endParaRPr lang="en-US" altLang="ko-KR" b="1" dirty="0"/>
          </a:p>
          <a:p>
            <a:pPr algn="ctr"/>
            <a:endParaRPr lang="en-US" altLang="ko-KR" sz="600" dirty="0"/>
          </a:p>
          <a:p>
            <a:pPr algn="ctr"/>
            <a:r>
              <a:rPr lang="en-US" altLang="ko-KR" sz="1200" b="1" dirty="0"/>
              <a:t>[</a:t>
            </a:r>
            <a:r>
              <a:rPr lang="ko-KR" altLang="en-US" sz="1200" b="1" dirty="0"/>
              <a:t>특히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버프 캡슐 지급 </a:t>
            </a:r>
            <a:r>
              <a:rPr lang="en-US" altLang="ko-KR" sz="1200" b="1" dirty="0"/>
              <a:t>= </a:t>
            </a:r>
            <a:r>
              <a:rPr lang="ko-KR" altLang="en-US" sz="1200" b="1" dirty="0"/>
              <a:t>플레이 타임 추가 확보 가능</a:t>
            </a:r>
            <a:r>
              <a:rPr lang="en-US" altLang="ko-KR" sz="1200" b="1" dirty="0"/>
              <a:t>]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99EDD7B-9457-4C3D-8653-B32ABAA4C656}"/>
              </a:ext>
            </a:extLst>
          </p:cNvPr>
          <p:cNvGrpSpPr/>
          <p:nvPr/>
        </p:nvGrpSpPr>
        <p:grpSpPr>
          <a:xfrm>
            <a:off x="597274" y="3913482"/>
            <a:ext cx="10997452" cy="2364384"/>
            <a:chOff x="524002" y="1497902"/>
            <a:chExt cx="10997452" cy="2364384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DB8F59F-2AAE-490F-830A-B9D901B5F1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650"/>
            <a:stretch/>
          </p:blipFill>
          <p:spPr>
            <a:xfrm>
              <a:off x="524002" y="1507095"/>
              <a:ext cx="3477636" cy="2345998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79908114-FDDF-4A0E-BCB4-B318F1E4F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43817" y="1507095"/>
              <a:ext cx="3477637" cy="2355191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0E93A0D1-9673-4FFA-BFDD-31848A7B5F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58753"/>
            <a:stretch/>
          </p:blipFill>
          <p:spPr>
            <a:xfrm>
              <a:off x="4281442" y="1497902"/>
              <a:ext cx="3482571" cy="23459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4681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402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게임 내 비즈니스 모델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5F5A031-5A15-47FB-8BE5-4D2D329530ED}"/>
              </a:ext>
            </a:extLst>
          </p:cNvPr>
          <p:cNvGrpSpPr/>
          <p:nvPr/>
        </p:nvGrpSpPr>
        <p:grpSpPr>
          <a:xfrm>
            <a:off x="2286000" y="3429000"/>
            <a:ext cx="7620000" cy="2735920"/>
            <a:chOff x="2286000" y="1448759"/>
            <a:chExt cx="7620000" cy="2735920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20E997A-AFB1-4F00-B17A-AC541A49A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3420" y="1448759"/>
              <a:ext cx="3052580" cy="2735920"/>
            </a:xfrm>
            <a:prstGeom prst="rect">
              <a:avLst/>
            </a:prstGeom>
            <a:ln>
              <a:noFill/>
            </a:ln>
            <a:effectLst>
              <a:softEdge rad="38100"/>
            </a:effectLst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5C65147-5E90-4C34-97BA-F2E490ACFF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63" t="17296" r="343" b="53399"/>
            <a:stretch/>
          </p:blipFill>
          <p:spPr>
            <a:xfrm>
              <a:off x="2286000" y="1448759"/>
              <a:ext cx="3052580" cy="2735920"/>
            </a:xfrm>
            <a:prstGeom prst="rect">
              <a:avLst/>
            </a:prstGeom>
            <a:ln>
              <a:noFill/>
            </a:ln>
            <a:effectLst>
              <a:softEdge rad="38100"/>
            </a:effectLst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12370D0-FB5E-4775-9575-C11141FF36E1}"/>
              </a:ext>
            </a:extLst>
          </p:cNvPr>
          <p:cNvSpPr txBox="1"/>
          <p:nvPr/>
        </p:nvSpPr>
        <p:spPr>
          <a:xfrm>
            <a:off x="2780231" y="1519553"/>
            <a:ext cx="663153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광고 감상 </a:t>
            </a:r>
            <a:r>
              <a:rPr lang="en-US" altLang="ko-KR" sz="2400" b="1" dirty="0"/>
              <a:t>= 30</a:t>
            </a:r>
            <a:r>
              <a:rPr lang="ko-KR" altLang="en-US" sz="2400" b="1" dirty="0"/>
              <a:t>분 버프</a:t>
            </a:r>
            <a:endParaRPr lang="en-US" altLang="ko-KR" sz="2400" b="1" dirty="0"/>
          </a:p>
          <a:p>
            <a:pPr algn="ctr"/>
            <a:endParaRPr lang="en-US" altLang="ko-KR" sz="800" b="1" dirty="0"/>
          </a:p>
          <a:p>
            <a:pPr algn="ctr"/>
            <a:r>
              <a:rPr lang="en-US" altLang="ko-KR" b="1" dirty="0"/>
              <a:t>30</a:t>
            </a:r>
            <a:r>
              <a:rPr lang="ko-KR" altLang="en-US" b="1" dirty="0"/>
              <a:t>분 간 게임 플레이의 동기 부여</a:t>
            </a:r>
            <a:endParaRPr lang="en-US" altLang="ko-KR" b="1" dirty="0"/>
          </a:p>
          <a:p>
            <a:pPr algn="ctr"/>
            <a:r>
              <a:rPr lang="en-US" altLang="ko-KR" sz="1200" b="1" dirty="0"/>
              <a:t>[</a:t>
            </a:r>
            <a:r>
              <a:rPr lang="ko-KR" altLang="en-US" sz="1200" b="1" dirty="0"/>
              <a:t>버프 활성화</a:t>
            </a:r>
            <a:r>
              <a:rPr lang="en-US" altLang="ko-KR" sz="1200" b="1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343183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402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게임 내 비즈니스 모델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00F9C6C-7708-4205-A9CB-8FDE98C977D7}"/>
              </a:ext>
            </a:extLst>
          </p:cNvPr>
          <p:cNvGrpSpPr/>
          <p:nvPr/>
        </p:nvGrpSpPr>
        <p:grpSpPr>
          <a:xfrm>
            <a:off x="1731604" y="3393457"/>
            <a:ext cx="9126896" cy="3216772"/>
            <a:chOff x="2919991" y="3110434"/>
            <a:chExt cx="9760022" cy="3439918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04059C60-3651-4E18-97AC-1D7953BC8BED}"/>
                </a:ext>
              </a:extLst>
            </p:cNvPr>
            <p:cNvGrpSpPr/>
            <p:nvPr/>
          </p:nvGrpSpPr>
          <p:grpSpPr>
            <a:xfrm>
              <a:off x="2919991" y="3110434"/>
              <a:ext cx="5767877" cy="3439918"/>
              <a:chOff x="3234316" y="3043759"/>
              <a:chExt cx="5767877" cy="3439918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5E5E0035-6EF6-499D-90AC-50712E87BC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4871" y="3043759"/>
                <a:ext cx="2257322" cy="3439918"/>
              </a:xfrm>
              <a:prstGeom prst="rect">
                <a:avLst/>
              </a:prstGeom>
            </p:spPr>
          </p:pic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4A4D5890-378B-41B0-AF24-FCE6B90107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34316" y="3043759"/>
                <a:ext cx="2212814" cy="3439918"/>
              </a:xfrm>
              <a:prstGeom prst="rect">
                <a:avLst/>
              </a:prstGeom>
            </p:spPr>
          </p:pic>
        </p:grp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59B8E35-1EF4-4CC6-A5E1-919DB7154C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0"/>
            <a:stretch/>
          </p:blipFill>
          <p:spPr>
            <a:xfrm>
              <a:off x="9985609" y="3110434"/>
              <a:ext cx="2694404" cy="3439918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576428D-58AD-4840-895C-5B9D120595DB}"/>
              </a:ext>
            </a:extLst>
          </p:cNvPr>
          <p:cNvSpPr txBox="1"/>
          <p:nvPr/>
        </p:nvSpPr>
        <p:spPr>
          <a:xfrm>
            <a:off x="2973935" y="1519553"/>
            <a:ext cx="663153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과금 요소</a:t>
            </a:r>
            <a:endParaRPr lang="en-US" altLang="ko-KR" sz="2400" b="1" dirty="0"/>
          </a:p>
          <a:p>
            <a:pPr algn="ctr"/>
            <a:endParaRPr lang="en-US" altLang="ko-KR" sz="800" b="1" dirty="0"/>
          </a:p>
          <a:p>
            <a:pPr algn="ctr"/>
            <a:r>
              <a:rPr lang="ko-KR" altLang="en-US" b="1" dirty="0"/>
              <a:t>추가 과금을 통해 </a:t>
            </a:r>
            <a:r>
              <a:rPr lang="en-US" altLang="ko-KR" b="1" dirty="0"/>
              <a:t>PC</a:t>
            </a:r>
            <a:r>
              <a:rPr lang="ko-KR" altLang="en-US" b="1" dirty="0"/>
              <a:t>의 성장 시간 단축</a:t>
            </a:r>
            <a:endParaRPr lang="en-US" altLang="ko-KR" b="1" dirty="0"/>
          </a:p>
          <a:p>
            <a:pPr algn="ctr"/>
            <a:endParaRPr lang="en-US" altLang="ko-KR" sz="1200" b="1" dirty="0"/>
          </a:p>
          <a:p>
            <a:pPr algn="ctr"/>
            <a:r>
              <a:rPr lang="ko-KR" altLang="en-US" sz="1200" dirty="0"/>
              <a:t>특히</a:t>
            </a:r>
            <a:r>
              <a:rPr lang="en-US" altLang="ko-KR" sz="1200" dirty="0"/>
              <a:t>, </a:t>
            </a:r>
            <a:r>
              <a:rPr lang="ko-KR" altLang="en-US" sz="1200" dirty="0"/>
              <a:t>레벨에 따라 </a:t>
            </a:r>
            <a:r>
              <a:rPr lang="en-US" altLang="ko-KR" sz="1200" dirty="0"/>
              <a:t>PC</a:t>
            </a:r>
            <a:r>
              <a:rPr lang="ko-KR" altLang="en-US" sz="1200" dirty="0"/>
              <a:t>가 성장하지 않으므로 </a:t>
            </a:r>
            <a:endParaRPr lang="en-US" altLang="ko-KR" sz="1200" dirty="0"/>
          </a:p>
          <a:p>
            <a:pPr algn="ctr"/>
            <a:r>
              <a:rPr lang="ko-KR" altLang="en-US" sz="1200" dirty="0"/>
              <a:t>과금 액수에 따른 성장 시간의 단축을 극대화 하였음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181759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402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비즈니스 모델 개선안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B69A22-C5E7-4B39-B2BE-02DEAD5C8CEE}"/>
              </a:ext>
            </a:extLst>
          </p:cNvPr>
          <p:cNvSpPr txBox="1"/>
          <p:nvPr/>
        </p:nvSpPr>
        <p:spPr>
          <a:xfrm>
            <a:off x="0" y="301350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 User Retention</a:t>
            </a:r>
            <a:r>
              <a:rPr lang="ko-KR" altLang="en-US" sz="2400" b="1" dirty="0"/>
              <a:t>에 중심을 맞춘 </a:t>
            </a:r>
            <a:endParaRPr lang="en-US" altLang="ko-KR" sz="2400" b="1" dirty="0"/>
          </a:p>
          <a:p>
            <a:pPr algn="ctr"/>
            <a:r>
              <a:rPr lang="ko-KR" altLang="en-US" sz="2400" b="1" dirty="0"/>
              <a:t>비즈니스 모델 필요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766DEB-2A97-4C37-A74F-7E0E1FF0D01A}"/>
              </a:ext>
            </a:extLst>
          </p:cNvPr>
          <p:cNvSpPr txBox="1"/>
          <p:nvPr/>
        </p:nvSpPr>
        <p:spPr>
          <a:xfrm>
            <a:off x="3386667" y="2721114"/>
            <a:ext cx="372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Arial Rounded MT Bold" panose="020F0704030504030204" pitchFamily="34" charset="0"/>
              </a:rPr>
              <a:t>“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1BF868-C87A-4912-B61F-49CDEEDE05E9}"/>
              </a:ext>
            </a:extLst>
          </p:cNvPr>
          <p:cNvSpPr txBox="1"/>
          <p:nvPr/>
        </p:nvSpPr>
        <p:spPr>
          <a:xfrm rot="10800000">
            <a:off x="8331200" y="3552111"/>
            <a:ext cx="372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Arial Rounded MT Bold" panose="020F0704030504030204" pitchFamily="34" charset="0"/>
              </a:rPr>
              <a:t>“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D84AAFB-261E-495B-B53D-5DC4725102DD}"/>
              </a:ext>
            </a:extLst>
          </p:cNvPr>
          <p:cNvGrpSpPr/>
          <p:nvPr/>
        </p:nvGrpSpPr>
        <p:grpSpPr>
          <a:xfrm>
            <a:off x="438893" y="7298049"/>
            <a:ext cx="11326342" cy="1668891"/>
            <a:chOff x="438893" y="4758049"/>
            <a:chExt cx="11326342" cy="1668891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537B299-2AC5-4C17-A63E-E1511FCDC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02359" y="4782928"/>
              <a:ext cx="3062876" cy="1644012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39691F2-6E21-43F1-A58A-729D25CF3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8659" y="4758049"/>
              <a:ext cx="3054682" cy="1644012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1955A0F1-04EE-4A15-B7E8-88B474580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893" y="4782926"/>
              <a:ext cx="3050748" cy="16440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4415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85185E-6 L -0.00039 -0.37084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1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5835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비즈니스 모델 개선안 </a:t>
            </a:r>
            <a:r>
              <a:rPr lang="en-US" altLang="ko-KR" sz="2800" b="1" dirty="0">
                <a:solidFill>
                  <a:schemeClr val="bg1"/>
                </a:solidFill>
              </a:rPr>
              <a:t>_ </a:t>
            </a:r>
            <a:r>
              <a:rPr lang="ko-KR" altLang="en-US" sz="2800" b="1" dirty="0">
                <a:solidFill>
                  <a:schemeClr val="bg1"/>
                </a:solidFill>
              </a:rPr>
              <a:t>출석 보상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76428D-58AD-4840-895C-5B9D120595DB}"/>
              </a:ext>
            </a:extLst>
          </p:cNvPr>
          <p:cNvSpPr txBox="1"/>
          <p:nvPr/>
        </p:nvSpPr>
        <p:spPr>
          <a:xfrm>
            <a:off x="3886199" y="2517125"/>
            <a:ext cx="8305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출석 보상을 통한 리텐션 상승</a:t>
            </a:r>
            <a:endParaRPr lang="en-US" altLang="ko-KR" sz="800" b="1" dirty="0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9669E4A2-2705-48EC-8F3C-897CE7829D87}"/>
              </a:ext>
            </a:extLst>
          </p:cNvPr>
          <p:cNvGrpSpPr/>
          <p:nvPr/>
        </p:nvGrpSpPr>
        <p:grpSpPr>
          <a:xfrm>
            <a:off x="1190318" y="927314"/>
            <a:ext cx="3234266" cy="5782304"/>
            <a:chOff x="1190318" y="927314"/>
            <a:chExt cx="3234266" cy="578230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81E5237-CF7A-46E9-B1A2-CA5BD0102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0318" y="927314"/>
              <a:ext cx="3234266" cy="5782304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C8B3106-1197-4887-8604-059BD1B014F6}"/>
                </a:ext>
              </a:extLst>
            </p:cNvPr>
            <p:cNvSpPr/>
            <p:nvPr/>
          </p:nvSpPr>
          <p:spPr>
            <a:xfrm>
              <a:off x="1190318" y="927314"/>
              <a:ext cx="3234266" cy="5782304"/>
            </a:xfrm>
            <a:prstGeom prst="rect">
              <a:avLst/>
            </a:prstGeom>
            <a:solidFill>
              <a:schemeClr val="tx1">
                <a:alpha val="7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19F445A-6370-4CAB-B423-D09DE14983BC}"/>
                </a:ext>
              </a:extLst>
            </p:cNvPr>
            <p:cNvSpPr/>
            <p:nvPr/>
          </p:nvSpPr>
          <p:spPr>
            <a:xfrm>
              <a:off x="1572741" y="1812849"/>
              <a:ext cx="2469420" cy="3833482"/>
            </a:xfrm>
            <a:prstGeom prst="roundRect">
              <a:avLst/>
            </a:prstGeom>
            <a:solidFill>
              <a:srgbClr val="1E4E7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34B2BCC6-13E2-4795-91DC-44D638DDC7C9}"/>
                </a:ext>
              </a:extLst>
            </p:cNvPr>
            <p:cNvSpPr/>
            <p:nvPr/>
          </p:nvSpPr>
          <p:spPr>
            <a:xfrm>
              <a:off x="2186614" y="1665632"/>
              <a:ext cx="1241674" cy="29443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/>
                <a:t>일일 보상</a:t>
              </a: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2C5308BB-BCC1-4C64-9A44-DC757A556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7413" y="2323885"/>
              <a:ext cx="600075" cy="600075"/>
            </a:xfrm>
            <a:prstGeom prst="rect">
              <a:avLst/>
            </a:prstGeom>
          </p:spPr>
        </p:pic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6C78D157-5F54-46B6-B2A1-EA0AC1F666C4}"/>
                </a:ext>
              </a:extLst>
            </p:cNvPr>
            <p:cNvSpPr/>
            <p:nvPr/>
          </p:nvSpPr>
          <p:spPr>
            <a:xfrm>
              <a:off x="2186614" y="3154972"/>
              <a:ext cx="1279263" cy="294434"/>
            </a:xfrm>
            <a:prstGeom prst="roundRect">
              <a:avLst/>
            </a:prstGeom>
            <a:solidFill>
              <a:srgbClr val="0337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latin typeface="+mj-ea"/>
                  <a:ea typeface="+mj-ea"/>
                </a:rPr>
                <a:t>900 </a:t>
              </a:r>
              <a:r>
                <a:rPr lang="ko-KR" altLang="en-US" sz="1200" b="1" dirty="0">
                  <a:latin typeface="+mj-ea"/>
                  <a:ea typeface="+mj-ea"/>
                </a:rPr>
                <a:t>코인</a:t>
              </a: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214C4181-D3C4-4192-A52E-A344A83FFA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0622" b="49396" l="6313" r="22606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76" t="39525" r="75357" b="49507"/>
            <a:stretch/>
          </p:blipFill>
          <p:spPr>
            <a:xfrm>
              <a:off x="1664913" y="4641234"/>
              <a:ext cx="709301" cy="623843"/>
            </a:xfrm>
            <a:prstGeom prst="rect">
              <a:avLst/>
            </a:prstGeom>
          </p:spPr>
        </p:pic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EF84923F-E0CB-4641-8469-0BA60B6B4284}"/>
                </a:ext>
              </a:extLst>
            </p:cNvPr>
            <p:cNvSpPr/>
            <p:nvPr/>
          </p:nvSpPr>
          <p:spPr>
            <a:xfrm>
              <a:off x="2186613" y="3986059"/>
              <a:ext cx="1241674" cy="29443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/>
                <a:t>연속 보상</a:t>
              </a: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36B41876-D1B8-49A3-9535-F955143884B4}"/>
                </a:ext>
              </a:extLst>
            </p:cNvPr>
            <p:cNvSpPr/>
            <p:nvPr/>
          </p:nvSpPr>
          <p:spPr>
            <a:xfrm>
              <a:off x="1701230" y="4440902"/>
              <a:ext cx="561924" cy="21789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/>
                <a:t>3</a:t>
              </a:r>
              <a:r>
                <a:rPr lang="ko-KR" altLang="en-US" sz="1050" b="1" dirty="0"/>
                <a:t>일</a:t>
              </a: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1238EC61-587D-40C2-A45A-64BA96BAE90B}"/>
                </a:ext>
              </a:extLst>
            </p:cNvPr>
            <p:cNvSpPr/>
            <p:nvPr/>
          </p:nvSpPr>
          <p:spPr>
            <a:xfrm>
              <a:off x="2534757" y="4440902"/>
              <a:ext cx="561924" cy="21789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/>
                <a:t>15</a:t>
              </a:r>
              <a:r>
                <a:rPr lang="ko-KR" altLang="en-US" sz="1050" b="1" dirty="0"/>
                <a:t>일</a:t>
              </a:r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DF18FD01-B0C8-4C04-BB10-19A936941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0579" y="4704124"/>
              <a:ext cx="490280" cy="498062"/>
            </a:xfrm>
            <a:prstGeom prst="rect">
              <a:avLst/>
            </a:prstGeom>
          </p:spPr>
        </p:pic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609FDC19-AD88-4175-B8A3-ADF033984F96}"/>
                </a:ext>
              </a:extLst>
            </p:cNvPr>
            <p:cNvSpPr/>
            <p:nvPr/>
          </p:nvSpPr>
          <p:spPr>
            <a:xfrm>
              <a:off x="3337980" y="4440902"/>
              <a:ext cx="561924" cy="21789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/>
                <a:t>30</a:t>
              </a:r>
              <a:r>
                <a:rPr lang="ko-KR" altLang="en-US" sz="1050" b="1" dirty="0"/>
                <a:t>일</a:t>
              </a:r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D0A58705-0B97-498A-B867-770F6AE6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801" y="4711905"/>
              <a:ext cx="490281" cy="490281"/>
            </a:xfrm>
            <a:prstGeom prst="rect">
              <a:avLst/>
            </a:prstGeom>
          </p:spPr>
        </p:pic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DD07FDD4-2572-47BF-BDAD-F6474EF48AC9}"/>
                </a:ext>
              </a:extLst>
            </p:cNvPr>
            <p:cNvSpPr/>
            <p:nvPr/>
          </p:nvSpPr>
          <p:spPr>
            <a:xfrm>
              <a:off x="2374214" y="3562508"/>
              <a:ext cx="849710" cy="229958"/>
            </a:xfrm>
            <a:prstGeom prst="roundRect">
              <a:avLst/>
            </a:prstGeom>
            <a:gradFill>
              <a:gsLst>
                <a:gs pos="52000">
                  <a:srgbClr val="6EA2C5"/>
                </a:gs>
                <a:gs pos="50000">
                  <a:srgbClr val="7FB7DC"/>
                </a:gs>
                <a:gs pos="0">
                  <a:srgbClr val="AED0E1"/>
                </a:gs>
                <a:gs pos="76126">
                  <a:srgbClr val="3D6D91"/>
                </a:gs>
                <a:gs pos="100000">
                  <a:srgbClr val="1E4E74"/>
                </a:gs>
              </a:gsLst>
              <a:lin ang="5400000" scaled="1"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 w="0">
                    <a:solidFill>
                      <a:schemeClr val="tx1">
                        <a:alpha val="42000"/>
                      </a:schemeClr>
                    </a:solidFill>
                  </a:ln>
                </a:rPr>
                <a:t>보상 받기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B5CC6B66-2AAE-44AF-AE1D-9E9F1ADF079C}"/>
                </a:ext>
              </a:extLst>
            </p:cNvPr>
            <p:cNvSpPr/>
            <p:nvPr/>
          </p:nvSpPr>
          <p:spPr>
            <a:xfrm>
              <a:off x="2401390" y="5366634"/>
              <a:ext cx="811615" cy="204796"/>
            </a:xfrm>
            <a:prstGeom prst="roundRect">
              <a:avLst/>
            </a:prstGeom>
            <a:gradFill>
              <a:gsLst>
                <a:gs pos="52000">
                  <a:srgbClr val="6EA2C5"/>
                </a:gs>
                <a:gs pos="50000">
                  <a:srgbClr val="7FB7DC"/>
                </a:gs>
                <a:gs pos="0">
                  <a:srgbClr val="AED0E1"/>
                </a:gs>
                <a:gs pos="76126">
                  <a:srgbClr val="3D6D91"/>
                </a:gs>
                <a:gs pos="100000">
                  <a:srgbClr val="1E4E74"/>
                </a:gs>
              </a:gsLst>
              <a:lin ang="5400000" scaled="1"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 w="0">
                    <a:solidFill>
                      <a:schemeClr val="tx1">
                        <a:alpha val="42000"/>
                      </a:schemeClr>
                    </a:solidFill>
                  </a:ln>
                </a:rPr>
                <a:t>지난 출석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3D922064-E979-43AE-B06F-D50DEFDE56BD}"/>
              </a:ext>
            </a:extLst>
          </p:cNvPr>
          <p:cNvSpPr txBox="1"/>
          <p:nvPr/>
        </p:nvSpPr>
        <p:spPr>
          <a:xfrm>
            <a:off x="3886199" y="4110042"/>
            <a:ext cx="8305801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출석을 하지 못해 연속 출석이 초기화되면</a:t>
            </a:r>
            <a:endParaRPr lang="en-US" altLang="ko-KR" sz="1600" b="1" dirty="0"/>
          </a:p>
          <a:p>
            <a:pPr algn="ctr"/>
            <a:r>
              <a:rPr lang="ko-KR" altLang="en-US" sz="1600" b="1" dirty="0"/>
              <a:t>일정량의 과금을 통해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다시 출석 횟수 회복 가능 </a:t>
            </a:r>
            <a:endParaRPr lang="en-US" altLang="ko-KR" sz="1600" b="1" dirty="0"/>
          </a:p>
          <a:p>
            <a:pPr algn="ctr"/>
            <a:endParaRPr lang="en-US" altLang="ko-KR" sz="5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C60C37-B0B7-4CB6-8896-2B77D04CF63F}"/>
              </a:ext>
            </a:extLst>
          </p:cNvPr>
          <p:cNvSpPr txBox="1"/>
          <p:nvPr/>
        </p:nvSpPr>
        <p:spPr>
          <a:xfrm>
            <a:off x="5413129" y="3648377"/>
            <a:ext cx="372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Arial Rounded MT Bold" panose="020F0704030504030204" pitchFamily="34" charset="0"/>
              </a:rPr>
              <a:t>“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D6A0C09-37A7-4544-AC07-D5D88AF00232}"/>
              </a:ext>
            </a:extLst>
          </p:cNvPr>
          <p:cNvSpPr txBox="1"/>
          <p:nvPr/>
        </p:nvSpPr>
        <p:spPr>
          <a:xfrm rot="10800000">
            <a:off x="10357662" y="4479374"/>
            <a:ext cx="372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Arial Rounded MT Bold" panose="020F0704030504030204" pitchFamily="34" charset="0"/>
              </a:rPr>
              <a:t>“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678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5835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비즈니스 모델 개선안 </a:t>
            </a:r>
            <a:r>
              <a:rPr lang="en-US" altLang="ko-KR" sz="2800" b="1" dirty="0">
                <a:solidFill>
                  <a:schemeClr val="bg1"/>
                </a:solidFill>
              </a:rPr>
              <a:t>_ </a:t>
            </a:r>
            <a:r>
              <a:rPr lang="ko-KR" altLang="en-US" sz="2800" b="1" dirty="0">
                <a:solidFill>
                  <a:schemeClr val="bg1"/>
                </a:solidFill>
              </a:rPr>
              <a:t>출석 보상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76428D-58AD-4840-895C-5B9D120595DB}"/>
              </a:ext>
            </a:extLst>
          </p:cNvPr>
          <p:cNvSpPr txBox="1"/>
          <p:nvPr/>
        </p:nvSpPr>
        <p:spPr>
          <a:xfrm>
            <a:off x="3886199" y="2517125"/>
            <a:ext cx="8305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출석 보상을 통한 리텐션 상승</a:t>
            </a:r>
            <a:endParaRPr lang="en-US" altLang="ko-KR" sz="800" b="1" dirty="0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9669E4A2-2705-48EC-8F3C-897CE7829D87}"/>
              </a:ext>
            </a:extLst>
          </p:cNvPr>
          <p:cNvGrpSpPr/>
          <p:nvPr/>
        </p:nvGrpSpPr>
        <p:grpSpPr>
          <a:xfrm>
            <a:off x="1190318" y="927314"/>
            <a:ext cx="3234266" cy="5782304"/>
            <a:chOff x="1190318" y="927314"/>
            <a:chExt cx="3234266" cy="578230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81E5237-CF7A-46E9-B1A2-CA5BD0102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0318" y="927314"/>
              <a:ext cx="3234266" cy="5782304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C8B3106-1197-4887-8604-059BD1B014F6}"/>
                </a:ext>
              </a:extLst>
            </p:cNvPr>
            <p:cNvSpPr/>
            <p:nvPr/>
          </p:nvSpPr>
          <p:spPr>
            <a:xfrm>
              <a:off x="1190318" y="927314"/>
              <a:ext cx="3234266" cy="5782304"/>
            </a:xfrm>
            <a:prstGeom prst="rect">
              <a:avLst/>
            </a:prstGeom>
            <a:solidFill>
              <a:schemeClr val="tx1">
                <a:alpha val="7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19F445A-6370-4CAB-B423-D09DE14983BC}"/>
                </a:ext>
              </a:extLst>
            </p:cNvPr>
            <p:cNvSpPr/>
            <p:nvPr/>
          </p:nvSpPr>
          <p:spPr>
            <a:xfrm>
              <a:off x="1572741" y="1812849"/>
              <a:ext cx="2469420" cy="3833482"/>
            </a:xfrm>
            <a:prstGeom prst="roundRect">
              <a:avLst/>
            </a:prstGeom>
            <a:solidFill>
              <a:srgbClr val="1E4E7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34B2BCC6-13E2-4795-91DC-44D638DDC7C9}"/>
                </a:ext>
              </a:extLst>
            </p:cNvPr>
            <p:cNvSpPr/>
            <p:nvPr/>
          </p:nvSpPr>
          <p:spPr>
            <a:xfrm>
              <a:off x="2186614" y="1665632"/>
              <a:ext cx="1241674" cy="29443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/>
                <a:t>일일 보상</a:t>
              </a: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2C5308BB-BCC1-4C64-9A44-DC757A556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7413" y="2323885"/>
              <a:ext cx="600075" cy="600075"/>
            </a:xfrm>
            <a:prstGeom prst="rect">
              <a:avLst/>
            </a:prstGeom>
          </p:spPr>
        </p:pic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6C78D157-5F54-46B6-B2A1-EA0AC1F666C4}"/>
                </a:ext>
              </a:extLst>
            </p:cNvPr>
            <p:cNvSpPr/>
            <p:nvPr/>
          </p:nvSpPr>
          <p:spPr>
            <a:xfrm>
              <a:off x="2186614" y="3154972"/>
              <a:ext cx="1279263" cy="294434"/>
            </a:xfrm>
            <a:prstGeom prst="roundRect">
              <a:avLst/>
            </a:prstGeom>
            <a:solidFill>
              <a:srgbClr val="0337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latin typeface="+mj-ea"/>
                  <a:ea typeface="+mj-ea"/>
                </a:rPr>
                <a:t>900 </a:t>
              </a:r>
              <a:r>
                <a:rPr lang="ko-KR" altLang="en-US" sz="1200" b="1" dirty="0">
                  <a:latin typeface="+mj-ea"/>
                  <a:ea typeface="+mj-ea"/>
                </a:rPr>
                <a:t>코인</a:t>
              </a: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214C4181-D3C4-4192-A52E-A344A83FFA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0622" b="49396" l="6313" r="22606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76" t="39525" r="75357" b="49507"/>
            <a:stretch/>
          </p:blipFill>
          <p:spPr>
            <a:xfrm>
              <a:off x="1664913" y="4641234"/>
              <a:ext cx="709301" cy="623843"/>
            </a:xfrm>
            <a:prstGeom prst="rect">
              <a:avLst/>
            </a:prstGeom>
          </p:spPr>
        </p:pic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EF84923F-E0CB-4641-8469-0BA60B6B4284}"/>
                </a:ext>
              </a:extLst>
            </p:cNvPr>
            <p:cNvSpPr/>
            <p:nvPr/>
          </p:nvSpPr>
          <p:spPr>
            <a:xfrm>
              <a:off x="2186613" y="3986059"/>
              <a:ext cx="1241674" cy="29443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/>
                <a:t>연속 보상</a:t>
              </a: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36B41876-D1B8-49A3-9535-F955143884B4}"/>
                </a:ext>
              </a:extLst>
            </p:cNvPr>
            <p:cNvSpPr/>
            <p:nvPr/>
          </p:nvSpPr>
          <p:spPr>
            <a:xfrm>
              <a:off x="1701230" y="4440902"/>
              <a:ext cx="561924" cy="21789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/>
                <a:t>3</a:t>
              </a:r>
              <a:r>
                <a:rPr lang="ko-KR" altLang="en-US" sz="1050" b="1" dirty="0"/>
                <a:t>일</a:t>
              </a: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1238EC61-587D-40C2-A45A-64BA96BAE90B}"/>
                </a:ext>
              </a:extLst>
            </p:cNvPr>
            <p:cNvSpPr/>
            <p:nvPr/>
          </p:nvSpPr>
          <p:spPr>
            <a:xfrm>
              <a:off x="2534757" y="4440902"/>
              <a:ext cx="561924" cy="21789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/>
                <a:t>15</a:t>
              </a:r>
              <a:r>
                <a:rPr lang="ko-KR" altLang="en-US" sz="1050" b="1" dirty="0"/>
                <a:t>일</a:t>
              </a:r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DF18FD01-B0C8-4C04-BB10-19A936941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0579" y="4704124"/>
              <a:ext cx="490280" cy="498062"/>
            </a:xfrm>
            <a:prstGeom prst="rect">
              <a:avLst/>
            </a:prstGeom>
          </p:spPr>
        </p:pic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609FDC19-AD88-4175-B8A3-ADF033984F96}"/>
                </a:ext>
              </a:extLst>
            </p:cNvPr>
            <p:cNvSpPr/>
            <p:nvPr/>
          </p:nvSpPr>
          <p:spPr>
            <a:xfrm>
              <a:off x="3337980" y="4440902"/>
              <a:ext cx="561924" cy="21789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/>
                <a:t>30</a:t>
              </a:r>
              <a:r>
                <a:rPr lang="ko-KR" altLang="en-US" sz="1050" b="1" dirty="0"/>
                <a:t>일</a:t>
              </a:r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D0A58705-0B97-498A-B867-770F6AE6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801" y="4711905"/>
              <a:ext cx="490281" cy="490281"/>
            </a:xfrm>
            <a:prstGeom prst="rect">
              <a:avLst/>
            </a:prstGeom>
          </p:spPr>
        </p:pic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DD07FDD4-2572-47BF-BDAD-F6474EF48AC9}"/>
                </a:ext>
              </a:extLst>
            </p:cNvPr>
            <p:cNvSpPr/>
            <p:nvPr/>
          </p:nvSpPr>
          <p:spPr>
            <a:xfrm>
              <a:off x="2374214" y="3562508"/>
              <a:ext cx="849710" cy="229958"/>
            </a:xfrm>
            <a:prstGeom prst="roundRect">
              <a:avLst/>
            </a:prstGeom>
            <a:gradFill>
              <a:gsLst>
                <a:gs pos="52000">
                  <a:srgbClr val="6EA2C5"/>
                </a:gs>
                <a:gs pos="50000">
                  <a:srgbClr val="7FB7DC"/>
                </a:gs>
                <a:gs pos="0">
                  <a:srgbClr val="AED0E1"/>
                </a:gs>
                <a:gs pos="76126">
                  <a:srgbClr val="3D6D91"/>
                </a:gs>
                <a:gs pos="100000">
                  <a:srgbClr val="1E4E74"/>
                </a:gs>
              </a:gsLst>
              <a:lin ang="5400000" scaled="1"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 w="0">
                    <a:solidFill>
                      <a:schemeClr val="tx1">
                        <a:alpha val="42000"/>
                      </a:schemeClr>
                    </a:solidFill>
                  </a:ln>
                </a:rPr>
                <a:t>보상 받기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B5CC6B66-2AAE-44AF-AE1D-9E9F1ADF079C}"/>
                </a:ext>
              </a:extLst>
            </p:cNvPr>
            <p:cNvSpPr/>
            <p:nvPr/>
          </p:nvSpPr>
          <p:spPr>
            <a:xfrm>
              <a:off x="2401390" y="5366634"/>
              <a:ext cx="811615" cy="204796"/>
            </a:xfrm>
            <a:prstGeom prst="roundRect">
              <a:avLst/>
            </a:prstGeom>
            <a:gradFill>
              <a:gsLst>
                <a:gs pos="52000">
                  <a:srgbClr val="6EA2C5"/>
                </a:gs>
                <a:gs pos="50000">
                  <a:srgbClr val="7FB7DC"/>
                </a:gs>
                <a:gs pos="0">
                  <a:srgbClr val="AED0E1"/>
                </a:gs>
                <a:gs pos="76126">
                  <a:srgbClr val="3D6D91"/>
                </a:gs>
                <a:gs pos="100000">
                  <a:srgbClr val="1E4E74"/>
                </a:gs>
              </a:gsLst>
              <a:lin ang="5400000" scaled="1"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 w="0">
                    <a:solidFill>
                      <a:schemeClr val="tx1">
                        <a:alpha val="42000"/>
                      </a:schemeClr>
                    </a:solidFill>
                  </a:ln>
                </a:rPr>
                <a:t>지난 출석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3D922064-E979-43AE-B06F-D50DEFDE56BD}"/>
              </a:ext>
            </a:extLst>
          </p:cNvPr>
          <p:cNvSpPr txBox="1"/>
          <p:nvPr/>
        </p:nvSpPr>
        <p:spPr>
          <a:xfrm>
            <a:off x="3886199" y="4110042"/>
            <a:ext cx="8305801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출석을 하지 못해 연속 출석이 초기화되면</a:t>
            </a:r>
            <a:endParaRPr lang="en-US" altLang="ko-KR" sz="1600" b="1" dirty="0"/>
          </a:p>
          <a:p>
            <a:pPr algn="ctr"/>
            <a:r>
              <a:rPr lang="ko-KR" altLang="en-US" sz="1600" b="1" dirty="0"/>
              <a:t>일정량의 과금을 통해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다시 출석 횟수 회복 가능 </a:t>
            </a:r>
            <a:endParaRPr lang="en-US" altLang="ko-KR" sz="1600" b="1" dirty="0"/>
          </a:p>
          <a:p>
            <a:pPr algn="ctr"/>
            <a:endParaRPr lang="en-US" altLang="ko-KR" sz="5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C60C37-B0B7-4CB6-8896-2B77D04CF63F}"/>
              </a:ext>
            </a:extLst>
          </p:cNvPr>
          <p:cNvSpPr txBox="1"/>
          <p:nvPr/>
        </p:nvSpPr>
        <p:spPr>
          <a:xfrm>
            <a:off x="5413129" y="3648377"/>
            <a:ext cx="372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Arial Rounded MT Bold" panose="020F0704030504030204" pitchFamily="34" charset="0"/>
              </a:rPr>
              <a:t>“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D6A0C09-37A7-4544-AC07-D5D88AF00232}"/>
              </a:ext>
            </a:extLst>
          </p:cNvPr>
          <p:cNvSpPr txBox="1"/>
          <p:nvPr/>
        </p:nvSpPr>
        <p:spPr>
          <a:xfrm rot="10800000">
            <a:off x="10357662" y="4479374"/>
            <a:ext cx="372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Arial Rounded MT Bold" panose="020F0704030504030204" pitchFamily="34" charset="0"/>
              </a:rPr>
              <a:t>“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9387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240</Words>
  <Application>Microsoft Office PowerPoint</Application>
  <PresentationFormat>와이드스크린</PresentationFormat>
  <Paragraphs>67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Arial Rounded MT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양건일</dc:creator>
  <cp:lastModifiedBy>양건일</cp:lastModifiedBy>
  <cp:revision>15</cp:revision>
  <dcterms:created xsi:type="dcterms:W3CDTF">2018-11-25T20:12:07Z</dcterms:created>
  <dcterms:modified xsi:type="dcterms:W3CDTF">2018-11-26T09:23:19Z</dcterms:modified>
</cp:coreProperties>
</file>